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47"/>
  </p:notesMasterIdLst>
  <p:handoutMasterIdLst>
    <p:handoutMasterId r:id="rId48"/>
  </p:handoutMasterIdLst>
  <p:sldIdLst>
    <p:sldId id="787" r:id="rId5"/>
    <p:sldId id="816" r:id="rId6"/>
    <p:sldId id="695" r:id="rId7"/>
    <p:sldId id="790" r:id="rId8"/>
    <p:sldId id="791" r:id="rId9"/>
    <p:sldId id="731" r:id="rId10"/>
    <p:sldId id="817" r:id="rId11"/>
    <p:sldId id="788" r:id="rId12"/>
    <p:sldId id="794" r:id="rId13"/>
    <p:sldId id="795" r:id="rId14"/>
    <p:sldId id="796" r:id="rId15"/>
    <p:sldId id="797" r:id="rId16"/>
    <p:sldId id="819" r:id="rId17"/>
    <p:sldId id="820" r:id="rId18"/>
    <p:sldId id="821" r:id="rId19"/>
    <p:sldId id="822" r:id="rId20"/>
    <p:sldId id="823" r:id="rId21"/>
    <p:sldId id="824" r:id="rId22"/>
    <p:sldId id="825" r:id="rId23"/>
    <p:sldId id="826" r:id="rId24"/>
    <p:sldId id="798" r:id="rId25"/>
    <p:sldId id="799" r:id="rId26"/>
    <p:sldId id="792" r:id="rId27"/>
    <p:sldId id="801" r:id="rId28"/>
    <p:sldId id="800" r:id="rId29"/>
    <p:sldId id="802" r:id="rId30"/>
    <p:sldId id="803" r:id="rId31"/>
    <p:sldId id="814" r:id="rId32"/>
    <p:sldId id="811" r:id="rId33"/>
    <p:sldId id="804" r:id="rId34"/>
    <p:sldId id="805" r:id="rId35"/>
    <p:sldId id="806" r:id="rId36"/>
    <p:sldId id="807" r:id="rId37"/>
    <p:sldId id="808" r:id="rId38"/>
    <p:sldId id="809" r:id="rId39"/>
    <p:sldId id="789" r:id="rId40"/>
    <p:sldId id="770" r:id="rId41"/>
    <p:sldId id="771" r:id="rId42"/>
    <p:sldId id="784" r:id="rId43"/>
    <p:sldId id="724" r:id="rId44"/>
    <p:sldId id="772" r:id="rId45"/>
    <p:sldId id="786" r:id="rId46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816"/>
            <p14:sldId id="695"/>
            <p14:sldId id="790"/>
            <p14:sldId id="791"/>
            <p14:sldId id="731"/>
            <p14:sldId id="817"/>
            <p14:sldId id="788"/>
            <p14:sldId id="794"/>
            <p14:sldId id="795"/>
            <p14:sldId id="796"/>
            <p14:sldId id="797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798"/>
            <p14:sldId id="799"/>
            <p14:sldId id="792"/>
            <p14:sldId id="801"/>
            <p14:sldId id="800"/>
            <p14:sldId id="802"/>
            <p14:sldId id="803"/>
            <p14:sldId id="814"/>
            <p14:sldId id="811"/>
            <p14:sldId id="804"/>
            <p14:sldId id="805"/>
            <p14:sldId id="806"/>
            <p14:sldId id="807"/>
            <p14:sldId id="808"/>
            <p14:sldId id="809"/>
            <p14:sldId id="789"/>
          </p14:sldIdLst>
        </p14:section>
        <p14:section name="Templates" id="{03288CC6-9D09-7742-A827-039629FA1D54}">
          <p14:sldIdLst>
            <p14:sldId id="770"/>
            <p14:sldId id="771"/>
            <p14:sldId id="784"/>
            <p14:sldId id="724"/>
            <p14:sldId id="772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B3B3B3"/>
    <a:srgbClr val="6E6E6E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4" autoAdjust="0"/>
    <p:restoredTop sz="91184" autoAdjust="0"/>
  </p:normalViewPr>
  <p:slideViewPr>
    <p:cSldViewPr snapToGrid="0">
      <p:cViewPr varScale="1">
        <p:scale>
          <a:sx n="111" d="100"/>
          <a:sy n="111" d="100"/>
        </p:scale>
        <p:origin x="224" y="56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254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7D4-4D99-89F4-FE5ED443D7F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7D4-4D99-89F4-FE5ED443D7F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7D4-4D99-89F4-FE5ED443D7FF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7D4-4D99-89F4-FE5ED443D7FF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57D4-4D99-89F4-FE5ED443D7FF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D4-4D99-89F4-FE5ED443D7FF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D4-4D99-89F4-FE5ED443D7FF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7D4-4D99-89F4-FE5ED443D7FF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D4-4D99-89F4-FE5ED443D7FF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6E6E6E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D4-4D99-89F4-FE5ED443D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6E6E6E"/>
            </a:solidFill>
          </a:ln>
        </c:spPr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B3B3B3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-1428133120"/>
        <c:crosses val="autoZero"/>
        <c:crossBetween val="between"/>
        <c:majorUnit val="5"/>
      </c:valAx>
      <c:spPr>
        <a:solidFill>
          <a:srgbClr val="B3B3B3">
            <a:lumMod val="20000"/>
            <a:lumOff val="80000"/>
            <a:alpha val="50000"/>
          </a:srgbClr>
        </a:solidFill>
        <a:ln>
          <a:noFill/>
        </a:ln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spPr>
        <a:ln w="34925">
          <a:noFill/>
        </a:ln>
      </c:spPr>
    </c:legend>
    <c:plotVisOnly val="1"/>
    <c:dispBlanksAs val="gap"/>
    <c:showDLblsOverMax val="0"/>
  </c:chart>
  <c:txPr>
    <a:bodyPr/>
    <a:lstStyle/>
    <a:p>
      <a:pPr>
        <a:defRPr sz="900">
          <a:solidFill>
            <a:schemeClr val="bg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4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6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86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82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qrrl.com/threat-hunting-use-isolation-fores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(Global mean sea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r>
              <a:rPr lang="en-US" b="1" u="sng" dirty="0"/>
              <a:t>Strategy</a:t>
            </a:r>
          </a:p>
          <a:p>
            <a:pPr lvl="1"/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3085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1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62527-111C-0941-8F82-85A0F129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8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62527-111C-0941-8F82-85A0F129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9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848D3-909F-224C-B9CC-71F68E5E1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527859"/>
            <a:ext cx="9948672" cy="42941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predict temperature trends over next few years based on certain factors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51CFA-F1A3-5549-A025-46C5FBF2460C}"/>
              </a:ext>
            </a:extLst>
          </p:cNvPr>
          <p:cNvSpPr/>
          <p:nvPr/>
        </p:nvSpPr>
        <p:spPr>
          <a:xfrm>
            <a:off x="1055225" y="2502061"/>
            <a:ext cx="1909823" cy="6481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 Gathering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C8597-467B-664E-B7B2-F9A635B36797}"/>
              </a:ext>
            </a:extLst>
          </p:cNvPr>
          <p:cNvCxnSpPr>
            <a:cxnSpLocks/>
          </p:cNvCxnSpPr>
          <p:nvPr/>
        </p:nvCxnSpPr>
        <p:spPr>
          <a:xfrm flipV="1">
            <a:off x="2965048" y="2379380"/>
            <a:ext cx="738235" cy="2771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6F458F-9B86-8340-9DFF-BCDECA6FE0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952613" y="2656499"/>
            <a:ext cx="792164" cy="5318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BE5CE2-184D-EC4B-A8DC-ACF798DF22FD}"/>
              </a:ext>
            </a:extLst>
          </p:cNvPr>
          <p:cNvCxnSpPr>
            <a:cxnSpLocks/>
          </p:cNvCxnSpPr>
          <p:nvPr/>
        </p:nvCxnSpPr>
        <p:spPr>
          <a:xfrm>
            <a:off x="2960656" y="2656499"/>
            <a:ext cx="7663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DAC1D-C509-0E4D-BBB5-5FCFEB5E0443}"/>
              </a:ext>
            </a:extLst>
          </p:cNvPr>
          <p:cNvCxnSpPr>
            <a:cxnSpLocks/>
          </p:cNvCxnSpPr>
          <p:nvPr/>
        </p:nvCxnSpPr>
        <p:spPr>
          <a:xfrm>
            <a:off x="2974734" y="2656834"/>
            <a:ext cx="760357" cy="24653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DBC1BEA-97E3-AA44-A8FF-914DA4972CF9}"/>
              </a:ext>
            </a:extLst>
          </p:cNvPr>
          <p:cNvSpPr/>
          <p:nvPr/>
        </p:nvSpPr>
        <p:spPr>
          <a:xfrm>
            <a:off x="3744777" y="2302240"/>
            <a:ext cx="813760" cy="2493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196EF6-023A-9740-B54C-4F30E5164EC4}"/>
              </a:ext>
            </a:extLst>
          </p:cNvPr>
          <p:cNvSpPr/>
          <p:nvPr/>
        </p:nvSpPr>
        <p:spPr>
          <a:xfrm>
            <a:off x="3751058" y="2517940"/>
            <a:ext cx="813760" cy="2493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348A40-3664-FB46-834F-3F5563BF7F96}"/>
              </a:ext>
            </a:extLst>
          </p:cNvPr>
          <p:cNvSpPr/>
          <p:nvPr/>
        </p:nvSpPr>
        <p:spPr>
          <a:xfrm>
            <a:off x="3744777" y="2790809"/>
            <a:ext cx="813760" cy="2493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CB336E-2EF9-6B4B-84BA-8C01B4980D60}"/>
              </a:ext>
            </a:extLst>
          </p:cNvPr>
          <p:cNvSpPr/>
          <p:nvPr/>
        </p:nvSpPr>
        <p:spPr>
          <a:xfrm>
            <a:off x="3744777" y="3063678"/>
            <a:ext cx="813760" cy="2493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D065F9-0DF6-504F-8D57-77528115B384}"/>
              </a:ext>
            </a:extLst>
          </p:cNvPr>
          <p:cNvCxnSpPr>
            <a:cxnSpLocks/>
          </p:cNvCxnSpPr>
          <p:nvPr/>
        </p:nvCxnSpPr>
        <p:spPr>
          <a:xfrm>
            <a:off x="4548851" y="2330963"/>
            <a:ext cx="761754" cy="57058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6F9B0-021C-404E-8BA4-62203C9CEFE4}"/>
              </a:ext>
            </a:extLst>
          </p:cNvPr>
          <p:cNvCxnSpPr>
            <a:cxnSpLocks/>
          </p:cNvCxnSpPr>
          <p:nvPr/>
        </p:nvCxnSpPr>
        <p:spPr>
          <a:xfrm flipV="1">
            <a:off x="4541407" y="2891893"/>
            <a:ext cx="769198" cy="235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A081A8-EB95-794D-AE29-F47E7A399825}"/>
              </a:ext>
            </a:extLst>
          </p:cNvPr>
          <p:cNvCxnSpPr>
            <a:cxnSpLocks/>
          </p:cNvCxnSpPr>
          <p:nvPr/>
        </p:nvCxnSpPr>
        <p:spPr>
          <a:xfrm>
            <a:off x="4536416" y="2662660"/>
            <a:ext cx="774189" cy="252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450B34-8891-FD4F-A535-21C1D1E9E5ED}"/>
              </a:ext>
            </a:extLst>
          </p:cNvPr>
          <p:cNvCxnSpPr>
            <a:cxnSpLocks/>
          </p:cNvCxnSpPr>
          <p:nvPr/>
        </p:nvCxnSpPr>
        <p:spPr>
          <a:xfrm flipV="1">
            <a:off x="4574059" y="2879452"/>
            <a:ext cx="736546" cy="34330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F8EA6F9-B8D9-1349-A301-DD163E2DD418}"/>
              </a:ext>
            </a:extLst>
          </p:cNvPr>
          <p:cNvSpPr/>
          <p:nvPr/>
        </p:nvSpPr>
        <p:spPr>
          <a:xfrm>
            <a:off x="5317689" y="2486217"/>
            <a:ext cx="1909823" cy="6481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Merged dataset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F7F1B-E891-CD4E-8C32-282009BE5DB3}"/>
              </a:ext>
            </a:extLst>
          </p:cNvPr>
          <p:cNvSpPr/>
          <p:nvPr/>
        </p:nvSpPr>
        <p:spPr>
          <a:xfrm>
            <a:off x="7631084" y="2491042"/>
            <a:ext cx="1909823" cy="6481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analysis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F77DB04-05D1-0F4B-8B0E-2C3A4C33B8FB}"/>
              </a:ext>
            </a:extLst>
          </p:cNvPr>
          <p:cNvCxnSpPr>
            <a:cxnSpLocks/>
          </p:cNvCxnSpPr>
          <p:nvPr/>
        </p:nvCxnSpPr>
        <p:spPr>
          <a:xfrm>
            <a:off x="9540907" y="2826152"/>
            <a:ext cx="7663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DF2489-030E-5544-ABAB-00673203A4A5}"/>
              </a:ext>
            </a:extLst>
          </p:cNvPr>
          <p:cNvCxnSpPr>
            <a:cxnSpLocks/>
          </p:cNvCxnSpPr>
          <p:nvPr/>
        </p:nvCxnSpPr>
        <p:spPr>
          <a:xfrm>
            <a:off x="10307299" y="2826152"/>
            <a:ext cx="0" cy="8236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B15B84-389B-4549-8BD9-DC46443948CD}"/>
              </a:ext>
            </a:extLst>
          </p:cNvPr>
          <p:cNvCxnSpPr>
            <a:cxnSpLocks/>
          </p:cNvCxnSpPr>
          <p:nvPr/>
        </p:nvCxnSpPr>
        <p:spPr>
          <a:xfrm flipV="1">
            <a:off x="9463032" y="3649774"/>
            <a:ext cx="844267" cy="251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1A6FD6-3A01-6940-BE3E-F659275B5767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377565" y="3674911"/>
            <a:ext cx="1085468" cy="67964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5B58CC-19E9-1140-BD9E-1702E8F16F69}"/>
              </a:ext>
            </a:extLst>
          </p:cNvPr>
          <p:cNvCxnSpPr>
            <a:cxnSpLocks/>
          </p:cNvCxnSpPr>
          <p:nvPr/>
        </p:nvCxnSpPr>
        <p:spPr>
          <a:xfrm flipV="1">
            <a:off x="8370618" y="3674911"/>
            <a:ext cx="1119202" cy="31538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37B4E4-C0D6-6046-80C0-E21F95231678}"/>
              </a:ext>
            </a:extLst>
          </p:cNvPr>
          <p:cNvCxnSpPr>
            <a:cxnSpLocks/>
          </p:cNvCxnSpPr>
          <p:nvPr/>
        </p:nvCxnSpPr>
        <p:spPr>
          <a:xfrm>
            <a:off x="8370618" y="3470211"/>
            <a:ext cx="1158141" cy="20469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5099FD4-4684-3743-A321-11AF90C3B6DA}"/>
              </a:ext>
            </a:extLst>
          </p:cNvPr>
          <p:cNvCxnSpPr>
            <a:cxnSpLocks/>
          </p:cNvCxnSpPr>
          <p:nvPr/>
        </p:nvCxnSpPr>
        <p:spPr>
          <a:xfrm flipV="1">
            <a:off x="8393529" y="3674910"/>
            <a:ext cx="1069503" cy="1004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7EFFD59-DA10-7C40-B63F-280E617EC5BA}"/>
              </a:ext>
            </a:extLst>
          </p:cNvPr>
          <p:cNvSpPr/>
          <p:nvPr/>
        </p:nvSpPr>
        <p:spPr>
          <a:xfrm>
            <a:off x="6088284" y="3415209"/>
            <a:ext cx="2289281" cy="234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8DFDCA-E036-3F4E-9F66-7288AB8A32EF}"/>
              </a:ext>
            </a:extLst>
          </p:cNvPr>
          <p:cNvSpPr/>
          <p:nvPr/>
        </p:nvSpPr>
        <p:spPr>
          <a:xfrm>
            <a:off x="6088284" y="3681244"/>
            <a:ext cx="2278457" cy="1694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2E77F-B9DA-7848-B93D-22C69270F771}"/>
              </a:ext>
            </a:extLst>
          </p:cNvPr>
          <p:cNvSpPr/>
          <p:nvPr/>
        </p:nvSpPr>
        <p:spPr>
          <a:xfrm>
            <a:off x="6088284" y="3951136"/>
            <a:ext cx="2305245" cy="2072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 analysis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629DE8-8FF9-4C4F-AE51-A2BF2E874CA5}"/>
              </a:ext>
            </a:extLst>
          </p:cNvPr>
          <p:cNvSpPr/>
          <p:nvPr/>
        </p:nvSpPr>
        <p:spPr>
          <a:xfrm>
            <a:off x="6088284" y="4238776"/>
            <a:ext cx="2289281" cy="2315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Anomaly detection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106B0-3116-DB48-BAB8-E1D8AD82B582}"/>
              </a:ext>
            </a:extLst>
          </p:cNvPr>
          <p:cNvSpPr/>
          <p:nvPr/>
        </p:nvSpPr>
        <p:spPr>
          <a:xfrm>
            <a:off x="6077460" y="4558786"/>
            <a:ext cx="2289281" cy="2315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Forecasting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92B9DFE-502B-804C-85D2-439CCB165619}"/>
              </a:ext>
            </a:extLst>
          </p:cNvPr>
          <p:cNvCxnSpPr>
            <a:cxnSpLocks/>
          </p:cNvCxnSpPr>
          <p:nvPr/>
        </p:nvCxnSpPr>
        <p:spPr>
          <a:xfrm flipV="1">
            <a:off x="8350778" y="3674909"/>
            <a:ext cx="1119202" cy="105349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75E470D-5A04-144D-8F23-82141C1A393D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5111229" y="4120618"/>
            <a:ext cx="966231" cy="5539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1E87A9-9F82-CF4A-91BD-713168BE7AB3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5092842" y="4054782"/>
            <a:ext cx="995442" cy="4864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91E04FC-C1A0-734F-8431-DECCB6145B09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5099663" y="3765988"/>
            <a:ext cx="988621" cy="3546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6A82659-17D8-8149-99D4-385A504B849A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096956" y="3532492"/>
            <a:ext cx="991328" cy="58179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10C2BD4-2D58-8D45-9A75-4BD61657DC76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5099663" y="4104386"/>
            <a:ext cx="988621" cy="2501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9A476F-1143-9646-9C2E-33A410CC2F26}"/>
              </a:ext>
            </a:extLst>
          </p:cNvPr>
          <p:cNvSpPr/>
          <p:nvPr/>
        </p:nvSpPr>
        <p:spPr>
          <a:xfrm>
            <a:off x="3197529" y="3822156"/>
            <a:ext cx="1909823" cy="6481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BD941E-F586-D440-9A16-DFB6ECD2F1AD}"/>
              </a:ext>
            </a:extLst>
          </p:cNvPr>
          <p:cNvSpPr/>
          <p:nvPr/>
        </p:nvSpPr>
        <p:spPr>
          <a:xfrm>
            <a:off x="1042790" y="3822156"/>
            <a:ext cx="1909823" cy="6481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possible findings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781DD25-22CD-734D-8D24-A2BC486884BA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>
            <a:off x="7227512" y="2810308"/>
            <a:ext cx="403572" cy="482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4AD04CF-4F34-7E4D-8967-96E9419558AC}"/>
              </a:ext>
            </a:extLst>
          </p:cNvPr>
          <p:cNvCxnSpPr>
            <a:cxnSpLocks/>
            <a:stCxn id="115" idx="1"/>
          </p:cNvCxnSpPr>
          <p:nvPr/>
        </p:nvCxnSpPr>
        <p:spPr>
          <a:xfrm flipH="1">
            <a:off x="2896529" y="4146247"/>
            <a:ext cx="301000" cy="121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5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62527-111C-0941-8F82-85A0F129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5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690" y="2307103"/>
            <a:ext cx="9779420" cy="2824491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7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12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Isolation Forest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9099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plots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Land Temperature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Global temperature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6324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Land temperature anomalies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32001" y="4923521"/>
            <a:ext cx="2368296" cy="6324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Global temperature anomalies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3CA2C-42B7-254E-BECD-B2C925F5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9" y="2313938"/>
            <a:ext cx="2368296" cy="2569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7200B2-7897-E743-BE32-3F07DA38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97" y="2313938"/>
            <a:ext cx="2368297" cy="2609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63788-F504-8148-8FD0-02453BB0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000" y="2307102"/>
            <a:ext cx="2486501" cy="261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516AA-EC94-7B44-BA18-3F514E1AB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496" y="2313938"/>
            <a:ext cx="2368300" cy="26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Plots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SEA_LEVEL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3576" y="4935096"/>
            <a:ext cx="236829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D20EB-E1B9-3C42-8B68-0AD3B8FD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86" y="2307102"/>
            <a:ext cx="2834898" cy="2635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AA0D50-5C44-B04F-886C-506632DD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84" y="2307102"/>
            <a:ext cx="2513749" cy="2616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FEE9F1-6970-454F-9370-7F8303ED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91" y="2313938"/>
            <a:ext cx="2675909" cy="25763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B1A2B5-2ED9-D640-A213-6E7F2CFF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97" y="2313938"/>
            <a:ext cx="2803116" cy="25694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1CF037-765F-7F48-84F8-C54D185A3FAC}"/>
              </a:ext>
            </a:extLst>
          </p:cNvPr>
          <p:cNvSpPr txBox="1"/>
          <p:nvPr/>
        </p:nvSpPr>
        <p:spPr>
          <a:xfrm>
            <a:off x="-607484" y="5464323"/>
            <a:ext cx="1206955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In 2015 oil and gas might have contributed more to temperature change</a:t>
            </a:r>
          </a:p>
        </p:txBody>
      </p:sp>
    </p:spTree>
    <p:extLst>
      <p:ext uri="{BB962C8B-B14F-4D97-AF65-F5344CB8AC3E}">
        <p14:creationId xmlns:p14="http://schemas.microsoft.com/office/powerpoint/2010/main" val="8297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Factors causing temperature 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23230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Multi-image layout 4up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Title with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32001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Text goes here</a:t>
            </a:r>
          </a:p>
          <a:p>
            <a:pPr lvl="0"/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B156F-1FB5-4A19-BD88-738D33EC4C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88" y="0"/>
            <a:ext cx="598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1" y="1798590"/>
            <a:ext cx="5097133" cy="618631"/>
          </a:xfrm>
        </p:spPr>
        <p:txBody>
          <a:bodyPr/>
          <a:lstStyle/>
          <a:p>
            <a:r>
              <a:rPr lang="en-US" dirty="0"/>
              <a:t>Imagery, chart </a:t>
            </a:r>
            <a:br>
              <a:rPr lang="en-US" dirty="0"/>
            </a:br>
            <a:r>
              <a:rPr lang="en-US" dirty="0"/>
              <a:t>and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32" y="3071579"/>
            <a:ext cx="3412224" cy="2517089"/>
          </a:xfrm>
        </p:spPr>
        <p:txBody>
          <a:bodyPr/>
          <a:lstStyle/>
          <a:p>
            <a:pPr lvl="0"/>
            <a:r>
              <a:rPr lang="en-US" sz="1400" dirty="0"/>
              <a:t>Use body text sparingly on slide types that include other information, such as, an image and data/chart. Too much on the slide might be hard for the viewer to take in.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7D380-6C68-4AC3-AFEF-C29F70AE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52" t="4751" r="30168"/>
          <a:stretch/>
        </p:blipFill>
        <p:spPr>
          <a:xfrm>
            <a:off x="5365579" y="3165570"/>
            <a:ext cx="4520944" cy="257436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113A6A6-15EA-425D-AA5D-8CE0BF984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83890"/>
              </p:ext>
            </p:extLst>
          </p:nvPr>
        </p:nvGraphicFramePr>
        <p:xfrm>
          <a:off x="5087224" y="149115"/>
          <a:ext cx="5249678" cy="277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Quote Source, Trebuchet 16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pt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CD5C607-D8C9-454F-B14C-50178B18EF21}"/>
              </a:ext>
            </a:extLst>
          </p:cNvPr>
          <p:cNvSpPr/>
          <p:nvPr/>
        </p:nvSpPr>
        <p:spPr>
          <a:xfrm>
            <a:off x="-31044" y="2061106"/>
            <a:ext cx="11034888" cy="32621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000000">
                  <a:alpha val="85000"/>
                </a:srgbClr>
              </a:gs>
              <a:gs pos="1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4">
                    <a:lumMod val="50000"/>
                  </a:schemeClr>
                </a:gs>
                <a:gs pos="21000">
                  <a:schemeClr val="bg2">
                    <a:lumMod val="50000"/>
                  </a:schemeClr>
                </a:gs>
                <a:gs pos="29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with images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00A31-5F03-45E6-B4CC-FCC87AFBE39B}"/>
              </a:ext>
            </a:extLst>
          </p:cNvPr>
          <p:cNvCxnSpPr/>
          <p:nvPr/>
        </p:nvCxnSpPr>
        <p:spPr>
          <a:xfrm>
            <a:off x="2416566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E6F02-4307-4198-B803-6C37AADDBC28}"/>
              </a:ext>
            </a:extLst>
          </p:cNvPr>
          <p:cNvSpPr txBox="1"/>
          <p:nvPr/>
        </p:nvSpPr>
        <p:spPr>
          <a:xfrm>
            <a:off x="2188989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2" descr="https://i.pinimg.com/originals/55/44/2f/55442f8d07a074dfa25e4b37ca62709a.jpg">
            <a:extLst>
              <a:ext uri="{FF2B5EF4-FFF2-40B4-BE49-F238E27FC236}">
                <a16:creationId xmlns:a16="http://schemas.microsoft.com/office/drawing/2014/main" id="{2342A279-3899-4DE1-841D-2D9C0113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84" t="43468" r="23953" b="4232"/>
          <a:stretch/>
        </p:blipFill>
        <p:spPr bwMode="auto">
          <a:xfrm>
            <a:off x="1633373" y="1836254"/>
            <a:ext cx="1578560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DAA906-2357-4527-A894-A86C7B10F661}"/>
              </a:ext>
            </a:extLst>
          </p:cNvPr>
          <p:cNvCxnSpPr/>
          <p:nvPr/>
        </p:nvCxnSpPr>
        <p:spPr>
          <a:xfrm>
            <a:off x="4460410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0555A6-C4F0-49A6-9B95-79975D911E71}"/>
              </a:ext>
            </a:extLst>
          </p:cNvPr>
          <p:cNvSpPr txBox="1"/>
          <p:nvPr/>
        </p:nvSpPr>
        <p:spPr>
          <a:xfrm>
            <a:off x="4232926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419A67-AFC5-4145-A73E-D425DD86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0" r="34138" b="13571"/>
          <a:stretch/>
        </p:blipFill>
        <p:spPr>
          <a:xfrm>
            <a:off x="3671895" y="2625385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622A2D-AA37-42DF-BFA7-E673EDCCBF54}"/>
              </a:ext>
            </a:extLst>
          </p:cNvPr>
          <p:cNvSpPr txBox="1"/>
          <p:nvPr/>
        </p:nvSpPr>
        <p:spPr>
          <a:xfrm>
            <a:off x="6287925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A7CAF0-5995-4C6E-9D6E-3D43D135168D}"/>
              </a:ext>
            </a:extLst>
          </p:cNvPr>
          <p:cNvCxnSpPr>
            <a:cxnSpLocks/>
          </p:cNvCxnSpPr>
          <p:nvPr/>
        </p:nvCxnSpPr>
        <p:spPr>
          <a:xfrm>
            <a:off x="6499765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3018E9-9F26-47AA-81F4-030ABAC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72" t="13993" r="24022" b="5542"/>
          <a:stretch/>
        </p:blipFill>
        <p:spPr>
          <a:xfrm>
            <a:off x="5717793" y="1556404"/>
            <a:ext cx="1580704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3E8075-00AD-4885-8897-9EB32A8F81C7}"/>
              </a:ext>
            </a:extLst>
          </p:cNvPr>
          <p:cNvSpPr txBox="1"/>
          <p:nvPr/>
        </p:nvSpPr>
        <p:spPr>
          <a:xfrm>
            <a:off x="8329840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0FE729-1E06-4D04-9168-45C1C3399BE6}"/>
              </a:ext>
            </a:extLst>
          </p:cNvPr>
          <p:cNvCxnSpPr/>
          <p:nvPr/>
        </p:nvCxnSpPr>
        <p:spPr>
          <a:xfrm>
            <a:off x="8545783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A530A8B-C12C-4364-8F89-B8E4D4A9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2" t="21249" r="61545" b="10646"/>
          <a:stretch/>
        </p:blipFill>
        <p:spPr>
          <a:xfrm>
            <a:off x="7768910" y="1970166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452DC-2F10-4B87-BBCC-5D5CD0824836}"/>
              </a:ext>
            </a:extLst>
          </p:cNvPr>
          <p:cNvSpPr/>
          <p:nvPr/>
        </p:nvSpPr>
        <p:spPr>
          <a:xfrm>
            <a:off x="3809033" y="4274074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2BDC68-2EDB-477C-A3D5-490117D2C4CF}"/>
              </a:ext>
            </a:extLst>
          </p:cNvPr>
          <p:cNvSpPr/>
          <p:nvPr/>
        </p:nvSpPr>
        <p:spPr>
          <a:xfrm>
            <a:off x="5852110" y="3207298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08B85B-8D02-403F-A6FC-8FA8C01AB119}"/>
              </a:ext>
            </a:extLst>
          </p:cNvPr>
          <p:cNvSpPr/>
          <p:nvPr/>
        </p:nvSpPr>
        <p:spPr>
          <a:xfrm>
            <a:off x="7899078" y="3625307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17918-E754-4FB8-AD48-D7329DD9BE88}"/>
              </a:ext>
            </a:extLst>
          </p:cNvPr>
          <p:cNvSpPr/>
          <p:nvPr/>
        </p:nvSpPr>
        <p:spPr>
          <a:xfrm>
            <a:off x="1757057" y="3493955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F38E2A-C7D5-44E8-808D-8195828537F7}"/>
              </a:ext>
            </a:extLst>
          </p:cNvPr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3A7BB-3567-4939-840D-5E0C5CA3B540}"/>
              </a:ext>
            </a:extLst>
          </p:cNvPr>
          <p:cNvSpPr/>
          <p:nvPr/>
        </p:nvSpPr>
        <p:spPr>
          <a:xfrm>
            <a:off x="2375504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A8D55-3E70-49FA-9EF6-AB93ED21D5E4}"/>
              </a:ext>
            </a:extLst>
          </p:cNvPr>
          <p:cNvSpPr/>
          <p:nvPr/>
        </p:nvSpPr>
        <p:spPr>
          <a:xfrm>
            <a:off x="4423968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3616F-D4F6-45F5-B431-46FE0E636300}"/>
              </a:ext>
            </a:extLst>
          </p:cNvPr>
          <p:cNvSpPr/>
          <p:nvPr/>
        </p:nvSpPr>
        <p:spPr>
          <a:xfrm>
            <a:off x="6467045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DEEB77-85CB-4C43-BE67-6A411C02E343}"/>
              </a:ext>
            </a:extLst>
          </p:cNvPr>
          <p:cNvSpPr/>
          <p:nvPr/>
        </p:nvSpPr>
        <p:spPr>
          <a:xfrm>
            <a:off x="8516009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2EFDB7-85C5-4491-B33D-0940F07C046F}"/>
              </a:ext>
            </a:extLst>
          </p:cNvPr>
          <p:cNvCxnSpPr>
            <a:cxnSpLocks/>
          </p:cNvCxnSpPr>
          <p:nvPr/>
        </p:nvCxnSpPr>
        <p:spPr>
          <a:xfrm flipV="1">
            <a:off x="0" y="5314269"/>
            <a:ext cx="10972799" cy="14883"/>
          </a:xfrm>
          <a:prstGeom prst="line">
            <a:avLst/>
          </a:prstGeom>
          <a:ln w="12700">
            <a:gradFill>
              <a:gsLst>
                <a:gs pos="0">
                  <a:schemeClr val="bg2">
                    <a:lumMod val="75000"/>
                    <a:alpha val="0"/>
                  </a:schemeClr>
                </a:gs>
                <a:gs pos="16000">
                  <a:schemeClr val="bg2">
                    <a:lumMod val="75000"/>
                  </a:schemeClr>
                </a:gs>
                <a:gs pos="88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&lt;Explanation&gt;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188583" y="1850464"/>
            <a:ext cx="8595634" cy="4166614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2885612" y="2022063"/>
            <a:ext cx="5200093" cy="2520673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2438851" y="3528251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2492754" y="3444083"/>
            <a:ext cx="965329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8546814" y="3528363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8600717" y="3444194"/>
            <a:ext cx="57426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5883168" y="2768748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5937070" y="2684580"/>
            <a:ext cx="723275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E2B8-F356-D045-9D23-71F3D192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5060-8D09-4F4F-9318-FFDCB4864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582175"/>
            <a:ext cx="9948672" cy="3693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Sea-level 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Coal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Oil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Co2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Natural Gas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Temperature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674772"/>
            <a:ext cx="9948672" cy="3693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</a:t>
            </a:r>
            <a:r>
              <a:rPr lang="en-US" b="1" i="1" dirty="0" err="1"/>
              <a:t>TempLand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</a:t>
            </a:r>
            <a:r>
              <a:rPr lang="en-US" b="1" i="1" dirty="0" err="1"/>
              <a:t>TempGloba</a:t>
            </a:r>
            <a:r>
              <a:rPr lang="en-US" b="1" dirty="0" err="1"/>
              <a:t>l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3;&#10;&#13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83067</TotalTime>
  <Words>596</Words>
  <Application>Microsoft Macintosh PowerPoint</Application>
  <PresentationFormat>Custom</PresentationFormat>
  <Paragraphs>195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MS PGothic</vt:lpstr>
      <vt:lpstr>MS PGothic</vt:lpstr>
      <vt:lpstr>Apple Chancery</vt:lpstr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Model</vt:lpstr>
      <vt:lpstr>Introduction</vt:lpstr>
      <vt:lpstr>Introduction</vt:lpstr>
      <vt:lpstr>PowerPoint Presentation</vt:lpstr>
      <vt:lpstr>Data Exploration</vt:lpstr>
      <vt:lpstr>Features</vt:lpstr>
      <vt:lpstr>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OIL</vt:lpstr>
      <vt:lpstr>OIL</vt:lpstr>
      <vt:lpstr>COAL</vt:lpstr>
      <vt:lpstr>COAL</vt:lpstr>
      <vt:lpstr>GAS</vt:lpstr>
      <vt:lpstr>GAS</vt:lpstr>
      <vt:lpstr>Merged dataset</vt:lpstr>
      <vt:lpstr>Clustering</vt:lpstr>
      <vt:lpstr>Template</vt:lpstr>
      <vt:lpstr>ClAssification</vt:lpstr>
      <vt:lpstr>Template</vt:lpstr>
      <vt:lpstr>Anomaly Detection</vt:lpstr>
      <vt:lpstr>Anomaly detection</vt:lpstr>
      <vt:lpstr>Anomaly plots</vt:lpstr>
      <vt:lpstr>Anomaly Plots</vt:lpstr>
      <vt:lpstr>Statistical Analysis</vt:lpstr>
      <vt:lpstr>Template</vt:lpstr>
      <vt:lpstr>Natural Disasters</vt:lpstr>
      <vt:lpstr>Template</vt:lpstr>
      <vt:lpstr>ConClusion</vt:lpstr>
      <vt:lpstr>Learning outcomes</vt:lpstr>
      <vt:lpstr>PowerPoint Presentation</vt:lpstr>
      <vt:lpstr>Multi-image layout 4up</vt:lpstr>
      <vt:lpstr>title</vt:lpstr>
      <vt:lpstr>Imagery, chart  and text</vt:lpstr>
      <vt:lpstr>PowerPoint Presentation</vt:lpstr>
      <vt:lpstr>Timeline with images</vt:lpstr>
      <vt:lpstr>World map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Kondreddi, Ravali</cp:lastModifiedBy>
  <cp:revision>3540</cp:revision>
  <dcterms:created xsi:type="dcterms:W3CDTF">2008-01-24T03:11:41Z</dcterms:created>
  <dcterms:modified xsi:type="dcterms:W3CDTF">2018-12-09T07:28:51Z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